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7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0" r:id="rId15"/>
    <p:sldId id="265" r:id="rId16"/>
    <p:sldId id="266" r:id="rId17"/>
    <p:sldId id="267" r:id="rId18"/>
    <p:sldId id="268" r:id="rId19"/>
    <p:sldId id="269" r:id="rId20"/>
    <p:sldId id="272" r:id="rId21"/>
    <p:sldId id="278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192" autoAdjust="0"/>
  </p:normalViewPr>
  <p:slideViewPr>
    <p:cSldViewPr snapToGrid="0" showGuides="1">
      <p:cViewPr varScale="1">
        <p:scale>
          <a:sx n="92" d="100"/>
          <a:sy n="92" d="100"/>
        </p:scale>
        <p:origin x="96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3A2DF-4E02-4594-A035-6B0BC81E554A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009BE-DE86-40CB-9058-02F80742EF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91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33165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from: https://www.textrazor.com/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009BE-DE86-40CB-9058-02F80742EF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12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Information retrieval</a:t>
            </a:r>
          </a:p>
          <a:p>
            <a:r>
              <a:rPr lang="en-GB" dirty="0" smtClean="0"/>
              <a:t>Sentiment analysis</a:t>
            </a:r>
          </a:p>
          <a:p>
            <a:r>
              <a:rPr lang="en-GB" dirty="0" smtClean="0"/>
              <a:t>Information extraction</a:t>
            </a:r>
          </a:p>
          <a:p>
            <a:r>
              <a:rPr lang="en-GB" dirty="0" smtClean="0"/>
              <a:t>Question answering</a:t>
            </a:r>
          </a:p>
          <a:p>
            <a:r>
              <a:rPr lang="en-GB" dirty="0" smtClean="0"/>
              <a:t>Machine Translation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869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Lemmatization: The task of removing inflectional endings only and to return the base dictionary form of a word which is also known as a lemma. Lemmatization is another technique for reducing words to their normalized form. 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Stemming: The process of reducing inflected (or sometimes derived) words to a base form (</a:t>
            </a:r>
            <a:r>
              <a:rPr lang="en-GB" sz="12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e.g.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, "close" will be the root for "closed", "closing", "close", "closer" etc.). Stemming yields similar results as lemmatization, but does so on grounds of rules, not a dictionary.</a:t>
            </a: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Stemming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: It is a process of transforming a word to its root form.</a:t>
            </a: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Lemmatization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: Unlike stemming, lemmatization reduces the words to a word existing in the language.</a:t>
            </a:r>
          </a:p>
          <a:p>
            <a:r>
              <a:rPr lang="en-GB" sz="12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Lemmatization is preferred over Stemming because lemmatization does a morphological analysis of the words.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0534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Image: https://developers.google.com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22608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explainable knowledge base method,</a:t>
            </a:r>
            <a:r>
              <a:rPr lang="en-GB" sz="1200" baseline="30000" dirty="0" smtClean="0"/>
              <a:t> </a:t>
            </a:r>
            <a:r>
              <a:rPr lang="en-GB" sz="1200" dirty="0" smtClean="0"/>
              <a:t>and explicit representation in terms of the context in which words appear</a:t>
            </a:r>
          </a:p>
          <a:p>
            <a:r>
              <a:rPr lang="en-US" dirty="0" smtClean="0"/>
              <a:t>https://www.google.com/search?q=natural+language+processing+memes+cappuccino&amp;tbm=isch&amp;ved=2ahUKEwimuJCjrtT0AhUHxCoKHRSRCUQQ2-cCegQIABAA&amp;oq=natural+language+processing+memes+cappuccino&amp;gs_lcp=CgNpbWcQAzoFCAAQgAQ6BAgAEB5Q3xVYqyhg5y1oAHAAeACAAYcBiAG-CJIBAzkuM5gBAKABAaoBC2d3cy13aXotaW1nwAEB&amp;sclient=img&amp;ei=JbqwYeaRNIeIqwGUoqagBA&amp;bih=577&amp;biw=1280&amp;rlz=1C1GCEA_enDK978DK978#imgrc=gmT3u0634Cfa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2460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https://www.google.com/search?q=neural+networks+in+nlp&amp;rlz=1C1GCEA_enDK978DK978&amp;source=lnms&amp;tbm=isch&amp;sa=X&amp;ved=2ahUKEwib5ZCn5tT0AhUdR_EDHQo_Bv0Q_AUoAXoECAIQAw&amp;biw=1280&amp;bih=577&amp;dpr=1.5#imgrc=azhCIJ5quS0PXM</a:t>
            </a:r>
          </a:p>
          <a:p>
            <a:r>
              <a:rPr lang="en-US" dirty="0" smtClean="0"/>
              <a:t>https://www.google.com/search?q=neural+networks+in+nlp&amp;tbm=isch&amp;chips=q:neural+networks+in+nlp,online_chips:lstm:uVuiSHMkIbE%3D&amp;rlz=1C1GCEA_enDK978DK978&amp;hl=en-US&amp;sa=X&amp;ved=2ahUKEwiW1M6v5tT0AhVslosKHciHDpkQ4lYoAXoECAEQEw&amp;biw=1263&amp;bih=577#imgrc=a6ggzARLg3LNX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63001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search?q=stance+analysis&amp;rlz=1C1GCEA_enDK978DK978&amp;sxsrf=AOaemvKvRkcYiWq0O5LDsWHMG1UOSKLzsg:1638975717098&amp;source=lnms&amp;tbm=isch&amp;sa=X&amp;ved=2ahUKEwjtsqarvNT0AhWCSfEDHRaEApcQ_AUoAXoECAEQAw&amp;biw=1280&amp;bih=577&amp;dpr=1.5#imgrc=BpBCL2FCzm3qkM</a:t>
            </a:r>
          </a:p>
          <a:p>
            <a:r>
              <a:rPr lang="en-US" dirty="0" smtClean="0"/>
              <a:t>https://socialgraphs.wordpress.com/</a:t>
            </a:r>
          </a:p>
          <a:p>
            <a:r>
              <a:rPr lang="en-US" dirty="0" smtClean="0"/>
              <a:t>https://www.google.com/search?q=chatbots&amp;rlz=1C1GCEA_enDK978DK978&amp;sxsrf=AOaemvKvlPa_e4bRolEP3Nlcp_sWZcF8zA:1638976182414&amp;source=lnms&amp;tbm=isch&amp;sa=X&amp;ved=2ahUKEwjdg5eJvtT0AhXlQvEDHULSAH0Q_AUoAXoECAIQAw&amp;biw=1280&amp;bih=577&amp;dpr=1.5#imgrc=lWMBrRXcrt4uzM</a:t>
            </a:r>
          </a:p>
          <a:p>
            <a:r>
              <a:rPr lang="en-US" dirty="0" smtClean="0"/>
              <a:t>https://www.google.com/search?q=speech+recognition&amp;rlz=1C1GCEA_enDK978DK978&amp;sxsrf=AOaemvIhqNwFs-XE6_N8bAlfYmT0BD3uLQ:1638976253842&amp;source=lnms&amp;tbm=isch&amp;sa=X&amp;ved=2ahUKEwiD156rvtT0AhXZS_EDHcCXDTUQ_AUoAXoECAIQAw&amp;biw=1280&amp;bih=577&amp;dpr=1.5#imgrc=GsBJ7Qqup6__L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7687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857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85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38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031" y="1706400"/>
            <a:ext cx="9313586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7756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64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09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11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958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71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66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58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1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DB5E2-C666-4820-999C-6EACFAE6C667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575A0-5ECF-4DDA-8B60-2BF2264EC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42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vanshika.kaushik_48069/retrieval-augmented-generation-rag-explained-069131c7dfc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 smtClean="0"/>
              <a:t>Intro to Natural Language Processing (NLP)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GB" dirty="0" smtClean="0"/>
              <a:t>Fiammetta Caccavale</a:t>
            </a:r>
          </a:p>
          <a:p>
            <a:pPr algn="l"/>
            <a:endParaRPr lang="en-GB" dirty="0"/>
          </a:p>
          <a:p>
            <a:pPr algn="l"/>
            <a:r>
              <a:rPr lang="en-GB" dirty="0" smtClean="0"/>
              <a:t>Original Slides: 2021</a:t>
            </a:r>
          </a:p>
          <a:p>
            <a:pPr algn="l"/>
            <a:r>
              <a:rPr lang="en-GB" dirty="0" smtClean="0"/>
              <a:t>Revisited: Nov 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95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Analogies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72267" b="42630"/>
          <a:stretch/>
        </p:blipFill>
        <p:spPr>
          <a:xfrm>
            <a:off x="3935760" y="1700808"/>
            <a:ext cx="5028612" cy="40159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4439816" y="4077072"/>
            <a:ext cx="72008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pic>
        <p:nvPicPr>
          <p:cNvPr id="2050" name="Picture 2" descr="Explainable, data-efficient text classification | by Tomasz Pietruszka |  Towards Data Sc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5" y="2270516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32104" y="5640955"/>
            <a:ext cx="55558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85000"/>
                  </a:schemeClr>
                </a:solidFill>
              </a:rPr>
              <a:t>Mikolov</a:t>
            </a:r>
            <a:r>
              <a:rPr lang="en-GB" sz="1050" dirty="0">
                <a:solidFill>
                  <a:schemeClr val="bg1">
                    <a:lumMod val="85000"/>
                  </a:schemeClr>
                </a:solidFill>
              </a:rPr>
              <a:t>, et al., </a:t>
            </a:r>
            <a:r>
              <a:rPr lang="en-GB" sz="1050" dirty="0">
                <a:solidFill>
                  <a:schemeClr val="bg1">
                    <a:lumMod val="85000"/>
                  </a:schemeClr>
                </a:solidFill>
              </a:rPr>
              <a:t>2013, </a:t>
            </a:r>
            <a:r>
              <a:rPr lang="en-GB" sz="1050" dirty="0">
                <a:solidFill>
                  <a:schemeClr val="bg1">
                    <a:lumMod val="85000"/>
                  </a:schemeClr>
                </a:solidFill>
              </a:rPr>
              <a:t>Linguistic regularities in continuous space word representations. </a:t>
            </a:r>
            <a:endParaRPr lang="en-GB" sz="10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050" dirty="0" err="1">
                <a:solidFill>
                  <a:schemeClr val="bg1">
                    <a:lumMod val="85000"/>
                  </a:schemeClr>
                </a:solidFill>
              </a:rPr>
              <a:t>Mikolov</a:t>
            </a:r>
            <a:r>
              <a:rPr lang="en-GB" sz="10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050" dirty="0">
                <a:solidFill>
                  <a:schemeClr val="bg1">
                    <a:lumMod val="85000"/>
                  </a:schemeClr>
                </a:solidFill>
              </a:rPr>
              <a:t>et al., 2013, Distributed Representations of Words and </a:t>
            </a:r>
            <a:r>
              <a:rPr lang="en-GB" sz="1050" dirty="0">
                <a:solidFill>
                  <a:schemeClr val="bg1">
                    <a:lumMod val="85000"/>
                  </a:schemeClr>
                </a:solidFill>
              </a:rPr>
              <a:t>Phrases</a:t>
            </a:r>
          </a:p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Image: https://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developers.google.com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5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94" y="1772816"/>
            <a:ext cx="8640886" cy="4479162"/>
          </a:xfrm>
        </p:spPr>
        <p:txBody>
          <a:bodyPr/>
          <a:lstStyle/>
          <a:p>
            <a:pPr marL="0" indent="0">
              <a:buNone/>
            </a:pPr>
            <a:r>
              <a:rPr lang="en-GB" sz="2000" i="1" dirty="0"/>
              <a:t>We find that these representations are surprisingly good at capturing syntactic and semantic regularities in language, and that each relationship is characterized by a relation-specific vector offset. This allows vector-oriented reasoning based on the offsets between words. For example, the male/female relationship is automatically learned, and with the induced vector representations, “King – Man + Woman” results in a vector very close to “Queen</a:t>
            </a:r>
            <a:r>
              <a:rPr lang="en-GB" sz="2000" i="1" dirty="0"/>
              <a:t>.”</a:t>
            </a:r>
          </a:p>
          <a:p>
            <a:pPr marL="0" indent="0">
              <a:buNone/>
            </a:pPr>
            <a:r>
              <a:rPr lang="en-GB" sz="2000" i="1" dirty="0"/>
              <a:t/>
            </a:r>
            <a:br>
              <a:rPr lang="en-GB" sz="2000" i="1" dirty="0"/>
            </a:br>
            <a:r>
              <a:rPr lang="en-GB" sz="1600" i="1" dirty="0"/>
              <a:t>- </a:t>
            </a:r>
            <a:r>
              <a:rPr lang="en-GB" sz="1400" dirty="0" err="1"/>
              <a:t>Mikolov</a:t>
            </a:r>
            <a:r>
              <a:rPr lang="en-GB" sz="1400" dirty="0"/>
              <a:t>, T., </a:t>
            </a:r>
            <a:r>
              <a:rPr lang="en-GB" sz="1400" dirty="0" err="1"/>
              <a:t>Yih</a:t>
            </a:r>
            <a:r>
              <a:rPr lang="en-GB" sz="1400" dirty="0"/>
              <a:t>, W.T. and Zweig, G., 2013, June. Linguistic regularities in </a:t>
            </a:r>
            <a:r>
              <a:rPr lang="en-GB" sz="1400" dirty="0"/>
              <a:t>continuous space word </a:t>
            </a:r>
            <a:r>
              <a:rPr lang="en-GB" sz="1400" dirty="0"/>
              <a:t>representations. In </a:t>
            </a:r>
            <a:r>
              <a:rPr lang="en-GB" sz="1400" i="1" dirty="0"/>
              <a:t>Proceedings of the 2013 </a:t>
            </a:r>
            <a:r>
              <a:rPr lang="en-GB" sz="1400" i="1" dirty="0"/>
              <a:t>conference </a:t>
            </a:r>
            <a:r>
              <a:rPr lang="en-GB" sz="1400" i="1" dirty="0"/>
              <a:t>of the north </a:t>
            </a:r>
            <a:r>
              <a:rPr lang="en-GB" sz="1400" i="1" dirty="0" err="1"/>
              <a:t>american</a:t>
            </a:r>
            <a:r>
              <a:rPr lang="en-GB" sz="1400" i="1" dirty="0"/>
              <a:t> chapter of the association for </a:t>
            </a:r>
            <a:r>
              <a:rPr lang="en-GB" sz="1400" i="1" dirty="0"/>
              <a:t>computational </a:t>
            </a:r>
            <a:r>
              <a:rPr lang="en-GB" sz="1400" i="1" dirty="0"/>
              <a:t>linguistics: Human language technologies</a:t>
            </a:r>
            <a:r>
              <a:rPr lang="en-GB" sz="1400" dirty="0"/>
              <a:t> (pp. 746-751).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28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94" y="1706400"/>
            <a:ext cx="4968478" cy="4545578"/>
          </a:xfrm>
        </p:spPr>
        <p:txBody>
          <a:bodyPr/>
          <a:lstStyle/>
          <a:p>
            <a:r>
              <a:rPr lang="en-GB" sz="2000" dirty="0"/>
              <a:t>Representation </a:t>
            </a:r>
            <a:r>
              <a:rPr lang="en-GB" sz="2000" dirty="0"/>
              <a:t>of words </a:t>
            </a:r>
            <a:r>
              <a:rPr lang="en-GB" sz="2000" dirty="0"/>
              <a:t>in </a:t>
            </a:r>
            <a:r>
              <a:rPr lang="en-GB" sz="2000" dirty="0"/>
              <a:t>the form of a real-valued </a:t>
            </a:r>
            <a:r>
              <a:rPr lang="en-GB" sz="2000" dirty="0"/>
              <a:t>vector.</a:t>
            </a:r>
          </a:p>
          <a:p>
            <a:r>
              <a:rPr lang="en-GB" sz="2000" dirty="0"/>
              <a:t>V</a:t>
            </a:r>
            <a:r>
              <a:rPr lang="en-GB" sz="2000" dirty="0"/>
              <a:t>ector </a:t>
            </a:r>
            <a:r>
              <a:rPr lang="en-GB" sz="2000" dirty="0"/>
              <a:t>encodes the meaning of the word </a:t>
            </a:r>
            <a:r>
              <a:rPr lang="en-GB" sz="2000" dirty="0"/>
              <a:t>- the </a:t>
            </a:r>
            <a:r>
              <a:rPr lang="en-GB" sz="2000" dirty="0"/>
              <a:t>words that are closer in the vector space are expected to be similar in </a:t>
            </a:r>
            <a:r>
              <a:rPr lang="en-GB" sz="2000" dirty="0"/>
              <a:t>meaning.</a:t>
            </a:r>
            <a:endParaRPr lang="en-GB" sz="2000" baseline="30000" dirty="0"/>
          </a:p>
          <a:p>
            <a:r>
              <a:rPr lang="en-GB" sz="2000" dirty="0"/>
              <a:t>Multiple methods </a:t>
            </a:r>
            <a:r>
              <a:rPr lang="en-GB" sz="2000" dirty="0"/>
              <a:t>to generate this </a:t>
            </a:r>
            <a:r>
              <a:rPr lang="en-GB" sz="2000" dirty="0"/>
              <a:t>mapping (e.g. neural networks, dimensionality reduction</a:t>
            </a:r>
            <a:r>
              <a:rPr lang="en-GB" sz="2000" dirty="0"/>
              <a:t> on the </a:t>
            </a:r>
            <a:r>
              <a:rPr lang="en-GB" sz="2000" dirty="0"/>
              <a:t>word co-occurrence matrix,</a:t>
            </a:r>
            <a:r>
              <a:rPr lang="en-GB" sz="2000" dirty="0"/>
              <a:t> probabilistic </a:t>
            </a:r>
            <a:r>
              <a:rPr lang="en-GB" sz="2000" dirty="0"/>
              <a:t>models</a:t>
            </a:r>
            <a:r>
              <a:rPr lang="en-GB" sz="2000" dirty="0"/>
              <a:t>)</a:t>
            </a:r>
            <a:r>
              <a:rPr lang="en-GB" sz="2000" dirty="0"/>
              <a:t>.</a:t>
            </a:r>
            <a:endParaRPr lang="en-GB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3074" name="Picture 2" descr="CS 5340/6340 Schedu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" t="19592"/>
          <a:stretch/>
        </p:blipFill>
        <p:spPr bwMode="auto">
          <a:xfrm>
            <a:off x="7649492" y="1706400"/>
            <a:ext cx="3529764" cy="309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9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Embedding </a:t>
            </a:r>
            <a:r>
              <a:rPr lang="en-GB" dirty="0" smtClean="0"/>
              <a:t>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170" b="23807"/>
          <a:stretch/>
        </p:blipFill>
        <p:spPr>
          <a:xfrm>
            <a:off x="1775521" y="1700809"/>
            <a:ext cx="8547541" cy="36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625352" y="2325796"/>
            <a:ext cx="72008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161856" y="2901860"/>
            <a:ext cx="72008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97760" y="4918084"/>
            <a:ext cx="72008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12024" y="2420888"/>
            <a:ext cx="72008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2104" y="5640955"/>
            <a:ext cx="55558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85000"/>
                  </a:schemeClr>
                </a:solidFill>
              </a:rPr>
              <a:t>Mikolov</a:t>
            </a:r>
            <a:r>
              <a:rPr lang="en-GB" sz="1050">
                <a:solidFill>
                  <a:schemeClr val="bg1">
                    <a:lumMod val="85000"/>
                  </a:schemeClr>
                </a:solidFill>
              </a:rPr>
              <a:t>, et al., </a:t>
            </a:r>
            <a:r>
              <a:rPr lang="en-GB" sz="1050">
                <a:solidFill>
                  <a:schemeClr val="bg1">
                    <a:lumMod val="85000"/>
                  </a:schemeClr>
                </a:solidFill>
              </a:rPr>
              <a:t>2013</a:t>
            </a:r>
            <a:r>
              <a:rPr lang="en-GB" sz="105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GB" sz="1050" dirty="0">
                <a:solidFill>
                  <a:schemeClr val="bg1">
                    <a:lumMod val="85000"/>
                  </a:schemeClr>
                </a:solidFill>
              </a:rPr>
              <a:t>Linguistic regularities in continuous space word representations. </a:t>
            </a:r>
            <a:endParaRPr lang="en-GB" sz="10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050" dirty="0" err="1">
                <a:solidFill>
                  <a:schemeClr val="bg1">
                    <a:lumMod val="85000"/>
                  </a:schemeClr>
                </a:solidFill>
              </a:rPr>
              <a:t>Mikolov</a:t>
            </a:r>
            <a:r>
              <a:rPr lang="en-GB" sz="10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050" dirty="0">
                <a:solidFill>
                  <a:schemeClr val="bg1">
                    <a:lumMod val="85000"/>
                  </a:schemeClr>
                </a:solidFill>
              </a:rPr>
              <a:t>et al., 2013, Distributed Representations of Words and </a:t>
            </a:r>
            <a:r>
              <a:rPr lang="en-GB" sz="1050" dirty="0">
                <a:solidFill>
                  <a:schemeClr val="bg1">
                    <a:lumMod val="85000"/>
                  </a:schemeClr>
                </a:solidFill>
              </a:rPr>
              <a:t>Phrases</a:t>
            </a:r>
          </a:p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Image: https://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developers.google.com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 txBox="1">
            <a:spLocks/>
          </p:cNvSpPr>
          <p:nvPr/>
        </p:nvSpPr>
        <p:spPr bwMode="auto">
          <a:xfrm>
            <a:off x="1775594" y="2492896"/>
            <a:ext cx="8496870" cy="375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sz="2400" dirty="0"/>
              <a:t>Identify more real world applications of NLP</a:t>
            </a:r>
            <a:endParaRPr lang="en-US" sz="2400" dirty="0"/>
          </a:p>
          <a:p>
            <a:endParaRPr lang="en-GB" kern="0" dirty="0"/>
          </a:p>
          <a:p>
            <a:pPr marL="0" indent="0">
              <a:buNone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9679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Networks in 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2052" name="Picture 4" descr="Neural Networks for NL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42" y="4221087"/>
            <a:ext cx="9110936" cy="211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3071664" y="4293096"/>
            <a:ext cx="57606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pic>
        <p:nvPicPr>
          <p:cNvPr id="2056" name="Picture 8" descr="What is the main difference between RNN and LSTM | NLP | RNN vs LSTM – Data  Science Duniy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019" y="1655259"/>
            <a:ext cx="4967982" cy="23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56418" cy="1325563"/>
          </a:xfrm>
        </p:spPr>
        <p:txBody>
          <a:bodyPr/>
          <a:lstStyle/>
          <a:p>
            <a:r>
              <a:rPr lang="en-GB" dirty="0" smtClean="0"/>
              <a:t>More examples of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6146" name="Picture 2" descr="PDF] Stance Detection and Analysis in Social Media | Semantic Scho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132857"/>
            <a:ext cx="6912768" cy="156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803412" y="1741077"/>
            <a:ext cx="1944216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Stance detection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146" y="4124385"/>
            <a:ext cx="3329350" cy="24009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7896200" y="3717032"/>
            <a:ext cx="1944216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Text generation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pic>
        <p:nvPicPr>
          <p:cNvPr id="6148" name="Picture 4" descr="Hidden recipes of AI Chatbot — Part 2 | by Malar Saravanan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750487"/>
            <a:ext cx="4283447" cy="239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9863357" y="362612"/>
            <a:ext cx="1944216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 err="1">
                <a:solidFill>
                  <a:srgbClr val="FFFFFF"/>
                </a:solidFill>
                <a:ea typeface="ＭＳ Ｐゴシック" pitchFamily="-80" charset="-128"/>
              </a:rPr>
              <a:t>Chatbots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pic>
        <p:nvPicPr>
          <p:cNvPr id="6150" name="Picture 6" descr="What is Automatic Speech Recognition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1" y="4181202"/>
            <a:ext cx="4495235" cy="235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3593441" y="3796124"/>
            <a:ext cx="1944216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Speech recognition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877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Working with Text in 2025: </a:t>
            </a:r>
            <a:br>
              <a:rPr lang="en-GB" dirty="0" smtClean="0"/>
            </a:br>
            <a:r>
              <a:rPr lang="en-GB" dirty="0" smtClean="0"/>
              <a:t>Large Language Models (LLMs)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06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5333" b="1" dirty="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</a:rPr>
              <a:t>The rise of generative </a:t>
            </a:r>
            <a:r>
              <a:rPr lang="en-GB" sz="5333" b="1" dirty="0" smtClean="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</a:rPr>
              <a:t>AI</a:t>
            </a:r>
            <a:endParaRPr lang="en-GB" sz="5333" b="1" dirty="0">
              <a:solidFill>
                <a:srgbClr val="000000"/>
              </a:solidFill>
              <a:latin typeface="Canva Sans 1 Bold"/>
              <a:ea typeface="Canva Sans 1 Bold"/>
              <a:cs typeface="Canva Sans 1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 big shift in NLP research was observed in 2017, when the Transformer architecture [1] was first released.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Since then, models have been continuously improving, reaching milestones almost unforeseen.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In November 2022, a generative AI </a:t>
            </a:r>
            <a:r>
              <a:rPr lang="en-GB" dirty="0" err="1" smtClean="0"/>
              <a:t>chatbot</a:t>
            </a:r>
            <a:r>
              <a:rPr lang="en-GB" dirty="0" smtClean="0"/>
              <a:t>, </a:t>
            </a:r>
            <a:r>
              <a:rPr lang="en-GB" dirty="0" err="1" smtClean="0"/>
              <a:t>ChatGPT</a:t>
            </a:r>
            <a:r>
              <a:rPr lang="en-GB" dirty="0" smtClean="0"/>
              <a:t>, was released by </a:t>
            </a:r>
            <a:r>
              <a:rPr lang="en-GB" dirty="0" err="1" smtClean="0"/>
              <a:t>OpenAI</a:t>
            </a:r>
            <a:r>
              <a:rPr lang="en-GB" dirty="0" smtClean="0"/>
              <a:t>. The AI assistant was powered by a large language model (of the GPT series).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57800" y="5951260"/>
            <a:ext cx="6096000" cy="45140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100" dirty="0" smtClean="0">
                <a:solidFill>
                  <a:srgbClr val="000000"/>
                </a:solidFill>
                <a:ea typeface="Barlow"/>
                <a:cs typeface="Arial" panose="020B0604020202020204" pitchFamily="34" charset="0"/>
                <a:sym typeface="Barlow"/>
              </a:rPr>
              <a:t>[1] </a:t>
            </a:r>
            <a:r>
              <a:rPr lang="en-US" sz="1100" dirty="0" err="1" smtClean="0">
                <a:solidFill>
                  <a:srgbClr val="000000"/>
                </a:solidFill>
                <a:ea typeface="Barlow"/>
                <a:cs typeface="Arial" panose="020B0604020202020204" pitchFamily="34" charset="0"/>
                <a:sym typeface="Barlow"/>
              </a:rPr>
              <a:t>Vaswani</a:t>
            </a:r>
            <a:r>
              <a:rPr lang="en-US" sz="1100" dirty="0">
                <a:solidFill>
                  <a:srgbClr val="000000"/>
                </a:solidFill>
                <a:ea typeface="Barlow"/>
                <a:cs typeface="Arial" panose="020B0604020202020204" pitchFamily="34" charset="0"/>
                <a:sym typeface="Barlow"/>
              </a:rPr>
              <a:t>, A., </a:t>
            </a:r>
            <a:r>
              <a:rPr lang="en-US" sz="1100" dirty="0" err="1">
                <a:solidFill>
                  <a:srgbClr val="000000"/>
                </a:solidFill>
                <a:ea typeface="Barlow"/>
                <a:cs typeface="Arial" panose="020B0604020202020204" pitchFamily="34" charset="0"/>
                <a:sym typeface="Barlow"/>
              </a:rPr>
              <a:t>Shazeer</a:t>
            </a:r>
            <a:r>
              <a:rPr lang="en-US" sz="1100" dirty="0">
                <a:solidFill>
                  <a:srgbClr val="000000"/>
                </a:solidFill>
                <a:ea typeface="Barlow"/>
                <a:cs typeface="Arial" panose="020B0604020202020204" pitchFamily="34" charset="0"/>
                <a:sym typeface="Barlow"/>
              </a:rPr>
              <a:t>, N., </a:t>
            </a:r>
            <a:r>
              <a:rPr lang="en-US" sz="1100" dirty="0" err="1">
                <a:solidFill>
                  <a:srgbClr val="000000"/>
                </a:solidFill>
                <a:ea typeface="Barlow"/>
                <a:cs typeface="Arial" panose="020B0604020202020204" pitchFamily="34" charset="0"/>
                <a:sym typeface="Barlow"/>
              </a:rPr>
              <a:t>Parmar</a:t>
            </a:r>
            <a:r>
              <a:rPr lang="en-US" sz="1100" dirty="0">
                <a:solidFill>
                  <a:srgbClr val="000000"/>
                </a:solidFill>
                <a:ea typeface="Barlow"/>
                <a:cs typeface="Arial" panose="020B0604020202020204" pitchFamily="34" charset="0"/>
                <a:sym typeface="Barlow"/>
              </a:rPr>
              <a:t>, N., </a:t>
            </a:r>
            <a:r>
              <a:rPr lang="en-US" sz="1100" dirty="0" err="1">
                <a:solidFill>
                  <a:srgbClr val="000000"/>
                </a:solidFill>
                <a:ea typeface="Barlow"/>
                <a:cs typeface="Arial" panose="020B0604020202020204" pitchFamily="34" charset="0"/>
                <a:sym typeface="Barlow"/>
              </a:rPr>
              <a:t>Uszkoreit</a:t>
            </a:r>
            <a:r>
              <a:rPr lang="en-US" sz="1100" dirty="0">
                <a:solidFill>
                  <a:srgbClr val="000000"/>
                </a:solidFill>
                <a:ea typeface="Barlow"/>
                <a:cs typeface="Arial" panose="020B0604020202020204" pitchFamily="34" charset="0"/>
                <a:sym typeface="Barlow"/>
              </a:rPr>
              <a:t>, J., Jones, L., Gomez, A. N., ... &amp; </a:t>
            </a:r>
            <a:r>
              <a:rPr lang="en-US" sz="1100" dirty="0" err="1">
                <a:solidFill>
                  <a:srgbClr val="000000"/>
                </a:solidFill>
                <a:ea typeface="Barlow"/>
                <a:cs typeface="Arial" panose="020B0604020202020204" pitchFamily="34" charset="0"/>
                <a:sym typeface="Barlow"/>
              </a:rPr>
              <a:t>Polosukhin</a:t>
            </a:r>
            <a:r>
              <a:rPr lang="en-US" sz="1100" dirty="0">
                <a:solidFill>
                  <a:srgbClr val="000000"/>
                </a:solidFill>
                <a:ea typeface="Barlow"/>
                <a:cs typeface="Arial" panose="020B0604020202020204" pitchFamily="34" charset="0"/>
                <a:sym typeface="Barlow"/>
              </a:rPr>
              <a:t>, I. (2017). Attention is all you need. Advances in neural information processing systems, 30.</a:t>
            </a:r>
            <a:endParaRPr lang="en-US" sz="1100" dirty="0">
              <a:solidFill>
                <a:srgbClr val="000000"/>
              </a:solidFill>
              <a:ea typeface="Barlow"/>
              <a:cs typeface="Arial" panose="020B0604020202020204" pitchFamily="3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922376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30097" y="3437521"/>
            <a:ext cx="368758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All current LLMs powering AI assistants are based on one architecture: the Transformer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0097" y="1357199"/>
            <a:ext cx="4272458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  <a:spcBef>
                <a:spcPct val="0"/>
              </a:spcBef>
            </a:pPr>
            <a:r>
              <a:rPr lang="en-US" sz="5333" b="1" dirty="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Transformer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5" y="116632"/>
            <a:ext cx="5231719" cy="636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0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Natural Language Processing (NLP)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94" y="1706400"/>
            <a:ext cx="4464422" cy="4545578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Subfield of linguistics, computer science and artificial intelligence</a:t>
            </a:r>
          </a:p>
          <a:p>
            <a:r>
              <a:rPr lang="en-GB" sz="2400" dirty="0"/>
              <a:t>I</a:t>
            </a:r>
            <a:r>
              <a:rPr lang="en-GB" sz="2400" dirty="0"/>
              <a:t>nteractions between computers and language</a:t>
            </a:r>
          </a:p>
          <a:p>
            <a:r>
              <a:rPr lang="en-GB" sz="2400" dirty="0"/>
              <a:t>Analysing and learning from natural language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5" name="Picture 2" descr="Introduction to Natural Language Processing: NLP Tools For Python | by  Javier Ramos | ITN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1943466"/>
            <a:ext cx="550861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6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12217" y="155272"/>
            <a:ext cx="4804196" cy="6547456"/>
          </a:xfrm>
          <a:custGeom>
            <a:avLst/>
            <a:gdLst/>
            <a:ahLst/>
            <a:cxnLst/>
            <a:rect l="l" t="t" r="r" b="b"/>
            <a:pathLst>
              <a:path w="7207232" h="9822463">
                <a:moveTo>
                  <a:pt x="0" y="0"/>
                </a:moveTo>
                <a:lnTo>
                  <a:pt x="7207232" y="0"/>
                </a:lnTo>
                <a:lnTo>
                  <a:pt x="7207232" y="9822464"/>
                </a:lnTo>
                <a:lnTo>
                  <a:pt x="0" y="982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30097" y="3437521"/>
            <a:ext cx="368758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866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All current LLMs powering AI assistants are based on one architecture: the Transformer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0097" y="1357199"/>
            <a:ext cx="4272458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  <a:spcBef>
                <a:spcPct val="0"/>
              </a:spcBef>
            </a:pPr>
            <a:r>
              <a:rPr lang="en-US" sz="5333" b="1" dirty="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Transformer models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0097" y="5727728"/>
            <a:ext cx="517225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 dirty="0" err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Vaswani</a:t>
            </a:r>
            <a:r>
              <a:rPr lang="en-US" sz="10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, A., </a:t>
            </a:r>
            <a:r>
              <a:rPr lang="en-US" sz="1000" dirty="0" err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Shazeer</a:t>
            </a:r>
            <a:r>
              <a:rPr lang="en-US" sz="10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, N., </a:t>
            </a:r>
            <a:r>
              <a:rPr lang="en-US" sz="1000" dirty="0" err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Parmar</a:t>
            </a:r>
            <a:r>
              <a:rPr lang="en-US" sz="10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, N., </a:t>
            </a:r>
            <a:r>
              <a:rPr lang="en-US" sz="1000" dirty="0" err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Uszkoreit</a:t>
            </a:r>
            <a:r>
              <a:rPr lang="en-US" sz="10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, J., Jones, L., Gomez, A. N., ... &amp; </a:t>
            </a:r>
            <a:r>
              <a:rPr lang="en-US" sz="1000" dirty="0" err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Polosukhin</a:t>
            </a:r>
            <a:r>
              <a:rPr lang="en-US" sz="10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, I. (2017). Attention is all you need. Advances in neural information processing systems, 30.</a:t>
            </a:r>
          </a:p>
        </p:txBody>
      </p:sp>
    </p:spTree>
    <p:extLst>
      <p:ext uri="{BB962C8B-B14F-4D97-AF65-F5344CB8AC3E}">
        <p14:creationId xmlns:p14="http://schemas.microsoft.com/office/powerpoint/2010/main" val="27671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83832" y="1685591"/>
            <a:ext cx="7416344" cy="4317849"/>
          </a:xfrm>
          <a:custGeom>
            <a:avLst/>
            <a:gdLst/>
            <a:ahLst/>
            <a:cxnLst/>
            <a:rect l="l" t="t" r="r" b="b"/>
            <a:pathLst>
              <a:path w="11125965" h="6477617">
                <a:moveTo>
                  <a:pt x="0" y="0"/>
                </a:moveTo>
                <a:lnTo>
                  <a:pt x="11125965" y="0"/>
                </a:lnTo>
                <a:lnTo>
                  <a:pt x="11125965" y="6477617"/>
                </a:lnTo>
                <a:lnTo>
                  <a:pt x="0" y="6477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88738" y="1715725"/>
            <a:ext cx="3252066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866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LLMs power the virtual assistants that we commonly use nowadays</a:t>
            </a:r>
          </a:p>
          <a:p>
            <a:pPr>
              <a:lnSpc>
                <a:spcPts val="2799"/>
              </a:lnSpc>
            </a:pPr>
            <a:endParaRPr lang="en-US" sz="1866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866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They are trained of massive amount of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8739" y="338723"/>
            <a:ext cx="1013349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sz="5333" b="1" dirty="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Large Language </a:t>
            </a:r>
            <a:r>
              <a:rPr lang="en-US" sz="5333" b="1" dirty="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Models</a:t>
            </a:r>
            <a:endParaRPr lang="en-US" sz="5333" b="1" dirty="0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</p:spTree>
    <p:extLst>
      <p:ext uri="{BB962C8B-B14F-4D97-AF65-F5344CB8AC3E}">
        <p14:creationId xmlns:p14="http://schemas.microsoft.com/office/powerpoint/2010/main" val="15400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3952" y="1696262"/>
            <a:ext cx="5970922" cy="4634928"/>
          </a:xfrm>
          <a:custGeom>
            <a:avLst/>
            <a:gdLst/>
            <a:ahLst/>
            <a:cxnLst/>
            <a:rect l="l" t="t" r="r" b="b"/>
            <a:pathLst>
              <a:path w="8957549" h="6953297">
                <a:moveTo>
                  <a:pt x="0" y="0"/>
                </a:moveTo>
                <a:lnTo>
                  <a:pt x="8957549" y="0"/>
                </a:lnTo>
                <a:lnTo>
                  <a:pt x="8957549" y="6953297"/>
                </a:lnTo>
                <a:lnTo>
                  <a:pt x="0" y="695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88738" y="1715725"/>
            <a:ext cx="3252066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86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LLMs power the virtual assistants that we commonly use nowadays</a:t>
            </a:r>
          </a:p>
          <a:p>
            <a:pPr>
              <a:lnSpc>
                <a:spcPts val="2799"/>
              </a:lnSpc>
            </a:pPr>
            <a:endParaRPr lang="en-US" sz="1866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They are trained of massive amount of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8739" y="338723"/>
            <a:ext cx="1013349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sz="5333" b="1" dirty="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Large Language </a:t>
            </a:r>
            <a:r>
              <a:rPr lang="en-US" sz="5333" b="1" dirty="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Models</a:t>
            </a:r>
            <a:endParaRPr lang="en-US" sz="5333" b="1" dirty="0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</p:spTree>
    <p:extLst>
      <p:ext uri="{BB962C8B-B14F-4D97-AF65-F5344CB8AC3E}">
        <p14:creationId xmlns:p14="http://schemas.microsoft.com/office/powerpoint/2010/main" val="42604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2376" y="2496722"/>
            <a:ext cx="7482182" cy="3367553"/>
          </a:xfrm>
          <a:custGeom>
            <a:avLst/>
            <a:gdLst/>
            <a:ahLst/>
            <a:cxnLst/>
            <a:rect l="l" t="t" r="r" b="b"/>
            <a:pathLst>
              <a:path w="11224735" h="5051988">
                <a:moveTo>
                  <a:pt x="0" y="0"/>
                </a:moveTo>
                <a:lnTo>
                  <a:pt x="11224734" y="0"/>
                </a:lnTo>
                <a:lnTo>
                  <a:pt x="11224734" y="5051988"/>
                </a:lnTo>
                <a:lnTo>
                  <a:pt x="0" y="5051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0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57389" y="5610096"/>
            <a:ext cx="4952156" cy="128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7"/>
              </a:lnSpc>
            </a:pPr>
            <a:r>
              <a:rPr lang="en-US" sz="733" u="sng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  <a:hlinkClick r:id="rId3" tooltip="https://medium.com/@vanshika.kaushik_48069/retrieval-augmented-generation-rag-explained-069131c7dfc0"/>
              </a:rPr>
              <a:t>https://medium.com/@vanshika.kaushik_48069/retrieval-augmented-generation-rag-explained-069131c7dfc0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2457" y="338724"/>
            <a:ext cx="9627088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sz="5333" b="1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Retrieval augmented generation (RAG)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1040693" y="2947158"/>
            <a:ext cx="3252066" cy="176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866" dirty="0" smtClean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 order to constraint LLMs, limiting hallucinations and injecting domain knowledge, RAG systems have been explored.</a:t>
            </a:r>
            <a:endParaRPr lang="en-US" sz="1866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0245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836712"/>
            <a:ext cx="4095344" cy="56213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Why is it relevant?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94" y="1706400"/>
            <a:ext cx="2880246" cy="354448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990000"/>
                </a:solidFill>
              </a:rPr>
              <a:t>Text is everywhere</a:t>
            </a:r>
            <a:endParaRPr lang="en-US" sz="2400" dirty="0">
              <a:solidFill>
                <a:srgbClr val="99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4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 of 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37" y="2021752"/>
            <a:ext cx="4224665" cy="2749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01" y="1602157"/>
            <a:ext cx="5806691" cy="2232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805" y="4581129"/>
            <a:ext cx="4183275" cy="18992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028" y="4157649"/>
            <a:ext cx="3852513" cy="22215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803412" y="1700808"/>
            <a:ext cx="1980220" cy="3209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Autocomplete, Q&amp;A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71441" y="4221088"/>
            <a:ext cx="1944216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Machine translation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414324" y="3789040"/>
            <a:ext cx="1944216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Sentiment analysis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104112" y="1288017"/>
            <a:ext cx="1944216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Grammar check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65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 txBox="1">
            <a:spLocks/>
          </p:cNvSpPr>
          <p:nvPr/>
        </p:nvSpPr>
        <p:spPr bwMode="auto">
          <a:xfrm>
            <a:off x="1775594" y="2492896"/>
            <a:ext cx="8496870" cy="375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sz="2400" dirty="0"/>
              <a:t>Pre-process a raw sentence</a:t>
            </a:r>
            <a:endParaRPr lang="en-US" sz="2400" dirty="0"/>
          </a:p>
          <a:p>
            <a:endParaRPr lang="en-GB" kern="0" dirty="0"/>
          </a:p>
          <a:p>
            <a:pPr marL="0" indent="0">
              <a:buNone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5809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 Pre-processing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2783632" y="1762520"/>
            <a:ext cx="9407575" cy="4546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“What </a:t>
            </a:r>
            <a:r>
              <a:rPr lang="en-US" dirty="0"/>
              <a:t>a beautiful day to teach Natural Language Processing to </a:t>
            </a:r>
            <a:r>
              <a:rPr lang="en-US" dirty="0" smtClean="0"/>
              <a:t>students!”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“what </a:t>
            </a:r>
            <a:r>
              <a:rPr lang="en-US" dirty="0"/>
              <a:t>a beautiful day to teach natural language processing to </a:t>
            </a:r>
            <a:r>
              <a:rPr lang="en-US" dirty="0" smtClean="0"/>
              <a:t>students!”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[‘what’, ‘a’, ‘beautiful’, ‘day’, ‘to’, ‘teach’, ‘natural’, ‘language’, ‘processing’, ‘to’, ‘students’, ‘!’]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'what', 'a', 'beautiful', 'day', 'to', </a:t>
            </a:r>
            <a:r>
              <a:rPr lang="en-US" dirty="0" smtClean="0"/>
              <a:t>'teach</a:t>
            </a:r>
            <a:r>
              <a:rPr lang="en-US" dirty="0"/>
              <a:t>', 'natural', 'language', 'processing', 'to', 'students']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'beautiful', 'day', 'teach', 'natural', 'language', 'processing', 'students</a:t>
            </a:r>
            <a:r>
              <a:rPr lang="en-US" dirty="0" smtClean="0"/>
              <a:t>']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'beautiful', 'day', 'teach', 'natural', 'language', 'processing', 'student']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'</a:t>
            </a:r>
            <a:r>
              <a:rPr lang="en-US" dirty="0" err="1"/>
              <a:t>beauti</a:t>
            </a:r>
            <a:r>
              <a:rPr lang="en-US" dirty="0"/>
              <a:t>', 'day', 'teach', '</a:t>
            </a:r>
            <a:r>
              <a:rPr lang="en-US" dirty="0" err="1"/>
              <a:t>natur</a:t>
            </a:r>
            <a:r>
              <a:rPr lang="en-US" dirty="0"/>
              <a:t>', '</a:t>
            </a:r>
            <a:r>
              <a:rPr lang="en-US" dirty="0" err="1"/>
              <a:t>languag</a:t>
            </a:r>
            <a:r>
              <a:rPr lang="en-US" dirty="0"/>
              <a:t>', 'process', 'student']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407368" y="1762520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Raw sentence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07368" y="2424875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Lowercasing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07368" y="3087230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Tokenization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07368" y="3749585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Punctuation removal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07368" y="4411940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Stop words removal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07368" y="5074295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Lemmatization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06051" y="5736650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Stemming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984432" y="5074296"/>
            <a:ext cx="2206774" cy="11139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432"/>
              </a:spcBef>
            </a:pPr>
            <a:r>
              <a:rPr lang="en-GB" sz="1400" dirty="0">
                <a:solidFill>
                  <a:srgbClr val="FFFFFF"/>
                </a:solidFill>
              </a:rPr>
              <a:t>What’s the difference between lemmatizing and stemming? When is lemmatizing preferable?</a:t>
            </a:r>
            <a:endParaRPr lang="en-US" sz="1400" dirty="0" err="1">
              <a:solidFill>
                <a:srgbClr val="FFFFFF"/>
              </a:solidFill>
            </a:endParaRPr>
          </a:p>
        </p:txBody>
      </p:sp>
      <p:sp>
        <p:nvSpPr>
          <p:cNvPr id="25" name="Right Brace 24"/>
          <p:cNvSpPr/>
          <p:nvPr/>
        </p:nvSpPr>
        <p:spPr bwMode="auto">
          <a:xfrm>
            <a:off x="9552384" y="4964096"/>
            <a:ext cx="360040" cy="1224136"/>
          </a:xfrm>
          <a:prstGeom prst="rightBrace">
            <a:avLst>
              <a:gd name="adj1" fmla="val 61489"/>
              <a:gd name="adj2" fmla="val 50000"/>
            </a:avLst>
          </a:prstGeom>
          <a:noFill/>
          <a:ln w="12700" cap="flat" cmpd="sng" algn="ctr">
            <a:solidFill>
              <a:srgbClr val="99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Pre-processing Exercise </a:t>
            </a:r>
            <a:r>
              <a:rPr lang="en-DK" dirty="0" smtClean="0"/>
              <a:t>–</a:t>
            </a:r>
            <a:r>
              <a:rPr lang="en-GB" dirty="0" smtClean="0"/>
              <a:t> 2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Pre-process </a:t>
            </a:r>
            <a:r>
              <a:rPr lang="en-GB" dirty="0" smtClean="0"/>
              <a:t>the text: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sz="3600" b="1" dirty="0">
                <a:solidFill>
                  <a:schemeClr val="accent3">
                    <a:lumMod val="75000"/>
                  </a:schemeClr>
                </a:solidFill>
              </a:rPr>
              <a:t>“Right</a:t>
            </a:r>
            <a:r>
              <a:rPr lang="en-GB" sz="3600" b="1" dirty="0">
                <a:solidFill>
                  <a:schemeClr val="accent3">
                    <a:lumMod val="75000"/>
                  </a:schemeClr>
                </a:solidFill>
              </a:rPr>
              <a:t> now, I am processing a </a:t>
            </a:r>
            <a:r>
              <a:rPr lang="en-GB" sz="3600" b="1" dirty="0">
                <a:solidFill>
                  <a:schemeClr val="accent3">
                    <a:lumMod val="75000"/>
                  </a:schemeClr>
                </a:solidFill>
              </a:rPr>
              <a:t>sentence”</a:t>
            </a:r>
          </a:p>
          <a:p>
            <a:pPr marL="0" indent="0">
              <a:buNone/>
            </a:pPr>
            <a:endParaRPr lang="en-GB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GB" dirty="0"/>
              <a:t>Remember to include:</a:t>
            </a:r>
          </a:p>
          <a:p>
            <a:pPr lvl="1"/>
            <a:r>
              <a:rPr lang="en-GB" dirty="0" smtClean="0"/>
              <a:t>Lowercasing</a:t>
            </a:r>
          </a:p>
          <a:p>
            <a:pPr lvl="1"/>
            <a:r>
              <a:rPr lang="en-GB" dirty="0" smtClean="0"/>
              <a:t>Tokenization</a:t>
            </a:r>
          </a:p>
          <a:p>
            <a:pPr lvl="1"/>
            <a:r>
              <a:rPr lang="en-GB" dirty="0" smtClean="0"/>
              <a:t>Punctuation removal</a:t>
            </a:r>
          </a:p>
          <a:p>
            <a:pPr lvl="1"/>
            <a:r>
              <a:rPr lang="en-GB" dirty="0" smtClean="0"/>
              <a:t>Stop words removal</a:t>
            </a:r>
          </a:p>
          <a:p>
            <a:pPr lvl="1"/>
            <a:r>
              <a:rPr lang="en-GB" dirty="0" smtClean="0"/>
              <a:t>Lemmatization</a:t>
            </a:r>
          </a:p>
          <a:p>
            <a:pPr lvl="1"/>
            <a:r>
              <a:rPr lang="en-GB" dirty="0" smtClean="0"/>
              <a:t>Stemming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3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Checking the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1664" y="1762520"/>
            <a:ext cx="5472608" cy="4545578"/>
          </a:xfrm>
        </p:spPr>
        <p:txBody>
          <a:bodyPr>
            <a:normAutofit fontScale="92500" lnSpcReduction="20000"/>
          </a:bodyPr>
          <a:lstStyle/>
          <a:p>
            <a:pPr marL="0" lvl="1" indent="0">
              <a:buNone/>
            </a:pPr>
            <a:r>
              <a:rPr lang="en-US" dirty="0">
                <a:cs typeface="+mn-cs"/>
              </a:rPr>
              <a:t>Right now, I am processing a sentence</a:t>
            </a:r>
          </a:p>
          <a:p>
            <a:pPr marL="0" lvl="1" indent="0">
              <a:buNone/>
            </a:pPr>
            <a:endParaRPr lang="en-US" dirty="0">
              <a:cs typeface="+mn-cs"/>
            </a:endParaRPr>
          </a:p>
          <a:p>
            <a:pPr marL="0" lvl="1" indent="0">
              <a:buNone/>
            </a:pPr>
            <a:r>
              <a:rPr lang="en-US" dirty="0">
                <a:cs typeface="+mn-cs"/>
              </a:rPr>
              <a:t>right now, </a:t>
            </a:r>
            <a:r>
              <a:rPr lang="en-US" dirty="0" err="1">
                <a:cs typeface="+mn-cs"/>
              </a:rPr>
              <a:t>i</a:t>
            </a:r>
            <a:r>
              <a:rPr lang="en-US" dirty="0">
                <a:cs typeface="+mn-cs"/>
              </a:rPr>
              <a:t> am processing a </a:t>
            </a:r>
            <a:r>
              <a:rPr lang="en-US" dirty="0" smtClean="0">
                <a:cs typeface="+mn-cs"/>
              </a:rPr>
              <a:t>sentence</a:t>
            </a:r>
          </a:p>
          <a:p>
            <a:pPr marL="0" lvl="1" indent="0">
              <a:buNone/>
            </a:pPr>
            <a:endParaRPr lang="en-US" dirty="0">
              <a:cs typeface="+mn-cs"/>
            </a:endParaRPr>
          </a:p>
          <a:p>
            <a:pPr marL="0" lvl="1" indent="0">
              <a:buNone/>
            </a:pPr>
            <a:r>
              <a:rPr lang="en-US" dirty="0">
                <a:cs typeface="+mn-cs"/>
              </a:rPr>
              <a:t>['right', 'now', ',', '</a:t>
            </a:r>
            <a:r>
              <a:rPr lang="en-US" dirty="0" err="1">
                <a:cs typeface="+mn-cs"/>
              </a:rPr>
              <a:t>i</a:t>
            </a:r>
            <a:r>
              <a:rPr lang="en-US" dirty="0">
                <a:cs typeface="+mn-cs"/>
              </a:rPr>
              <a:t>', 'am', 'processing', 'a', 'sentence</a:t>
            </a:r>
            <a:r>
              <a:rPr lang="en-US" dirty="0" smtClean="0">
                <a:cs typeface="+mn-cs"/>
              </a:rPr>
              <a:t>']</a:t>
            </a:r>
          </a:p>
          <a:p>
            <a:pPr marL="0" lvl="1" indent="0">
              <a:buNone/>
            </a:pPr>
            <a:endParaRPr lang="en-US" dirty="0">
              <a:cs typeface="+mn-cs"/>
            </a:endParaRPr>
          </a:p>
          <a:p>
            <a:pPr marL="0" lvl="1" indent="0">
              <a:buNone/>
            </a:pPr>
            <a:r>
              <a:rPr lang="en-US" dirty="0">
                <a:cs typeface="+mn-cs"/>
              </a:rPr>
              <a:t>['right', 'now', '</a:t>
            </a:r>
            <a:r>
              <a:rPr lang="en-US" dirty="0" err="1">
                <a:cs typeface="+mn-cs"/>
              </a:rPr>
              <a:t>i</a:t>
            </a:r>
            <a:r>
              <a:rPr lang="en-US" dirty="0">
                <a:cs typeface="+mn-cs"/>
              </a:rPr>
              <a:t>', 'am', 'processing', 'a', 'sentence</a:t>
            </a:r>
            <a:r>
              <a:rPr lang="en-US" dirty="0" smtClean="0">
                <a:cs typeface="+mn-cs"/>
              </a:rPr>
              <a:t>']</a:t>
            </a:r>
          </a:p>
          <a:p>
            <a:pPr marL="0" lvl="1" indent="0">
              <a:buNone/>
            </a:pPr>
            <a:endParaRPr lang="en-US" dirty="0">
              <a:cs typeface="+mn-cs"/>
            </a:endParaRPr>
          </a:p>
          <a:p>
            <a:pPr marL="0" lvl="1" indent="0">
              <a:buNone/>
            </a:pPr>
            <a:r>
              <a:rPr lang="en-US" dirty="0">
                <a:cs typeface="+mn-cs"/>
              </a:rPr>
              <a:t>['right', 'processing', 'sentence</a:t>
            </a:r>
            <a:r>
              <a:rPr lang="en-US" dirty="0" smtClean="0">
                <a:cs typeface="+mn-cs"/>
              </a:rPr>
              <a:t>']</a:t>
            </a:r>
          </a:p>
          <a:p>
            <a:pPr marL="0" lvl="1" indent="0">
              <a:buNone/>
            </a:pPr>
            <a:endParaRPr lang="en-US" dirty="0">
              <a:cs typeface="+mn-cs"/>
            </a:endParaRPr>
          </a:p>
          <a:p>
            <a:pPr marL="0" lvl="1" indent="0">
              <a:buNone/>
            </a:pPr>
            <a:r>
              <a:rPr lang="en-US" dirty="0">
                <a:cs typeface="+mn-cs"/>
              </a:rPr>
              <a:t>['right', 'processing', 'sentence</a:t>
            </a:r>
            <a:r>
              <a:rPr lang="en-US" dirty="0" smtClean="0">
                <a:cs typeface="+mn-cs"/>
              </a:rPr>
              <a:t>']</a:t>
            </a:r>
          </a:p>
          <a:p>
            <a:pPr marL="0" lvl="1" indent="0">
              <a:buNone/>
            </a:pPr>
            <a:endParaRPr lang="en-US" dirty="0">
              <a:cs typeface="+mn-cs"/>
            </a:endParaRPr>
          </a:p>
          <a:p>
            <a:pPr marL="0" lvl="1" indent="0">
              <a:buNone/>
            </a:pPr>
            <a:r>
              <a:rPr lang="en-US" dirty="0">
                <a:cs typeface="+mn-cs"/>
              </a:rPr>
              <a:t>['right', 'process', '</a:t>
            </a:r>
            <a:r>
              <a:rPr lang="en-US" dirty="0" err="1">
                <a:cs typeface="+mn-cs"/>
              </a:rPr>
              <a:t>sentenc</a:t>
            </a:r>
            <a:r>
              <a:rPr lang="en-US" dirty="0">
                <a:cs typeface="+mn-cs"/>
              </a:rPr>
              <a:t>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4" name="Rectangle 33"/>
          <p:cNvSpPr/>
          <p:nvPr/>
        </p:nvSpPr>
        <p:spPr bwMode="auto">
          <a:xfrm>
            <a:off x="407368" y="1762520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Raw sentence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07368" y="2424875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Lowercasing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07368" y="3087230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Tokenization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407368" y="3749585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Punctuation removal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407368" y="4411940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Stop words removal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07368" y="5074295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Lemmatization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06051" y="5736650"/>
            <a:ext cx="21602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ea typeface="ＭＳ Ｐゴシック" pitchFamily="-80" charset="-128"/>
              </a:rPr>
              <a:t>Stemming</a:t>
            </a: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208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 txBox="1">
            <a:spLocks/>
          </p:cNvSpPr>
          <p:nvPr/>
        </p:nvSpPr>
        <p:spPr bwMode="auto">
          <a:xfrm>
            <a:off x="1775594" y="2492896"/>
            <a:ext cx="8496870" cy="375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sz="2400" dirty="0"/>
              <a:t>Solve word analogies</a:t>
            </a:r>
            <a:endParaRPr lang="en-US" sz="2400" dirty="0"/>
          </a:p>
          <a:p>
            <a:endParaRPr lang="en-GB" kern="0" dirty="0"/>
          </a:p>
          <a:p>
            <a:pPr marL="0" indent="0">
              <a:buNone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41359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DACC57ABFE653469BA3B15402645F43" ma:contentTypeVersion="17" ma:contentTypeDescription="Opret et nyt dokument." ma:contentTypeScope="" ma:versionID="06e25b2e61fc6fb0b173a103436a0000">
  <xsd:schema xmlns:xsd="http://www.w3.org/2001/XMLSchema" xmlns:xs="http://www.w3.org/2001/XMLSchema" xmlns:p="http://schemas.microsoft.com/office/2006/metadata/properties" xmlns:ns3="0b372038-bdb2-4525-a385-84df920501c9" xmlns:ns4="b1ececa1-0584-4110-b801-ec06cae49910" targetNamespace="http://schemas.microsoft.com/office/2006/metadata/properties" ma:root="true" ma:fieldsID="c3ef2941d8989621020f9c367f5885d4" ns3:_="" ns4:_="">
    <xsd:import namespace="0b372038-bdb2-4525-a385-84df920501c9"/>
    <xsd:import namespace="b1ececa1-0584-4110-b801-ec06cae4991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372038-bdb2-4525-a385-84df920501c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værdi for deling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ceca1-0584-4110-b801-ec06cae499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ececa1-0584-4110-b801-ec06cae49910" xsi:nil="true"/>
  </documentManagement>
</p:properties>
</file>

<file path=customXml/itemProps1.xml><?xml version="1.0" encoding="utf-8"?>
<ds:datastoreItem xmlns:ds="http://schemas.openxmlformats.org/officeDocument/2006/customXml" ds:itemID="{6EE8428D-1AE0-4EE8-84AE-60233A85F1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372038-bdb2-4525-a385-84df920501c9"/>
    <ds:schemaRef ds:uri="b1ececa1-0584-4110-b801-ec06cae499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B139B0-2EBE-40C6-ADDB-292DFD011C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D0730F-AF1D-4F4A-907A-056E1F30CB12}">
  <ds:schemaRefs>
    <ds:schemaRef ds:uri="http://schemas.microsoft.com/office/2006/documentManagement/types"/>
    <ds:schemaRef ds:uri="0b372038-bdb2-4525-a385-84df920501c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b1ececa1-0584-4110-b801-ec06cae4991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1158</Words>
  <Application>Microsoft Office PowerPoint</Application>
  <PresentationFormat>Widescreen</PresentationFormat>
  <Paragraphs>166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MS PGothic</vt:lpstr>
      <vt:lpstr>Arial</vt:lpstr>
      <vt:lpstr>Barlow</vt:lpstr>
      <vt:lpstr>Calibri</vt:lpstr>
      <vt:lpstr>Calibri Light</vt:lpstr>
      <vt:lpstr>Canva Sans 1 Bold</vt:lpstr>
      <vt:lpstr>Office Theme</vt:lpstr>
      <vt:lpstr>Intro to Natural Language Processing (NLP)</vt:lpstr>
      <vt:lpstr>Natural Language Processing (NLP)</vt:lpstr>
      <vt:lpstr>Why is it relevant?</vt:lpstr>
      <vt:lpstr>Applications of NLP</vt:lpstr>
      <vt:lpstr>Objective</vt:lpstr>
      <vt:lpstr>Text Pre-processing</vt:lpstr>
      <vt:lpstr>Pre-processing Exercise – 2 minutes</vt:lpstr>
      <vt:lpstr>Checking the exercise</vt:lpstr>
      <vt:lpstr>Objective</vt:lpstr>
      <vt:lpstr>Word Analogies</vt:lpstr>
      <vt:lpstr>PowerPoint Presentation</vt:lpstr>
      <vt:lpstr>Word Vectors</vt:lpstr>
      <vt:lpstr>Word Embedding Exercise</vt:lpstr>
      <vt:lpstr>Objective</vt:lpstr>
      <vt:lpstr>Neural Networks in NLP</vt:lpstr>
      <vt:lpstr>More examples of applications</vt:lpstr>
      <vt:lpstr>Working with Text in 2025:  Large Language Models (LLMs)</vt:lpstr>
      <vt:lpstr>The rise of generative AI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Fiammetta Caccavale</dc:creator>
  <cp:lastModifiedBy>Fiammetta Caccavale</cp:lastModifiedBy>
  <cp:revision>4</cp:revision>
  <dcterms:created xsi:type="dcterms:W3CDTF">2025-11-03T14:41:10Z</dcterms:created>
  <dcterms:modified xsi:type="dcterms:W3CDTF">2025-11-03T15:05:12Z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0x0101000DACC57ABFE653469BA3B15402645F43</vt:lpwstr>
  </property>
</Properties>
</file>